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99"/>
  </p:notesMasterIdLst>
  <p:handoutMasterIdLst>
    <p:handoutMasterId r:id="rId100"/>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41" r:id="rId80"/>
    <p:sldId id="1955" r:id="rId81"/>
    <p:sldId id="2180" r:id="rId82"/>
    <p:sldId id="1617" r:id="rId83"/>
    <p:sldId id="2085" r:id="rId84"/>
    <p:sldId id="1820" r:id="rId85"/>
    <p:sldId id="1618" r:id="rId86"/>
    <p:sldId id="1821" r:id="rId87"/>
    <p:sldId id="1819" r:id="rId88"/>
    <p:sldId id="1822" r:id="rId89"/>
    <p:sldId id="1696" r:id="rId90"/>
    <p:sldId id="2086" r:id="rId91"/>
    <p:sldId id="2087" r:id="rId92"/>
    <p:sldId id="2088" r:id="rId93"/>
    <p:sldId id="2089" r:id="rId94"/>
    <p:sldId id="2090" r:id="rId95"/>
    <p:sldId id="2091" r:id="rId96"/>
    <p:sldId id="2092" r:id="rId97"/>
    <p:sldId id="1619"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presProps" Target="presProp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6.8243064331454661E-3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0.23367220388572107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2.4395045279909535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0.23367220388572107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9.4999088557668365E-2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6.1647037840986521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6.2382142708312696</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7.040840542359561E-2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0.10004859065721217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1.0444930371211196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0.10004859065721217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0.35886396597190817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0.26739691731790138</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5.7884626807578492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0.25558814678430508</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0.1136478092154416</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1.1864669420112586</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0.11364780921544249</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0.40764295899786696</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5.5010437413092639E-2</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5.7591995132513762</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0.248979323491195</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0.17285262557364423</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1.8045567925924715</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0.17285262557364423</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0.44425097950725156</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4.7602112191751527</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0.26751458427322028</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0.44342429857215926</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0.12362337916863986</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1.2906104715601137</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0.12362337916863897</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0.14780997681027053</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6.8732381803304987</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0.13188117393907373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0.14309148551667317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1.4938547291041644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0.14309148551667406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9.1439356963130436E-2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8.0099597606414719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6.7620547195506262</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0.22715498633679676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0.11371950986808343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1.1872154866129287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0.11371950986808343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0.29770016385432818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7.4197240961712563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6.5593426981771508E-2</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1.8676244281424861</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0.17889366924613537</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0.28262526874781901</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5.7244546650201773</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0.32456400422733189</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0.17074568329144846</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1.7825606152459166</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0.17074568329144846</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0.17789290150159953</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5.7195793597640634</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0.27857016277360369</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0.11641660020892619</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1.2153727256404068</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0.11641660020892708</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0.41757432644984327</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7.3143704996809333E-2</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7.1966174044271876</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0.30308579315770778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0.14485201198054831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1.5122343746454625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6.115744699745207E-2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7.7498980723704474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8.2762120275211863</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5.4333714438016933E-2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0.11629057241747898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1.2140570134470998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8.5359889735917349E-2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8.2762120275211863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4.3496484272066027</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3.1457145272930198E-2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0.71021360897928565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0.19800224425294344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2.0671152296901134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0.19800224425294299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0.49411400928875615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4.743218628596134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0.39242022109928021</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0.24942696832727407</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2.6039820249011045</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0.24942696832727496</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0.64187773230731704</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3.956078225817071</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6.8887435250216198</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0.29700359883015182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0.38657207930161697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0.10777340549310654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1.1251390038073081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0.10777340549310566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6.5448874138024138E-2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8.5020520009341443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0.39388527817180785</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0.22750515638679225</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2.3751214304389352</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0.22750515638679136</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0.53728050231700664</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5.2754350491090953</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6.0690665990694939</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3.6762212010105362</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7.7126356387147155E-2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0.15757584641974676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1.6450693940087877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0.1575758464197472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0.28489860105576792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3.603218113581129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0.20236091869485806</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0.15371369983447414</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1.6047491337216591</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0.15371369983447281</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0.10828876825380718</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2.5320932439673678</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7.0575392764161027E-2</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0.46892278503142304</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0.13073216655338693</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1.3648251993935392</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0.13073216655338671</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0.46892278503142393</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9.9688116257801163E-3</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2.7374127971762872</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0.20588620648895084</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0.17213386189897317</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1.7970530021982509</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0.17213386189897406</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6.0748513607807197E-2</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4.175537122885955</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0.38676738246489162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0.14772258585042053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1.5422027570077361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0.14772258585042053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0.21785346806078376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5.3328447274419419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3.8507909204544069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0.41799057531596695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0.14265253851644299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1.4892721849384372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0.14265253851644211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0.51167992863956435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0.16138313193867049</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4.0428135896499304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0.47259473349305292</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0.18789784919845021</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1.9616267844315476</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0.18789784919844887</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0.21398903620726362</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3.6587682512588828</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7.3866164235298406</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0.23249055088420345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0.10808094518680367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1.1283496744084189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0.10808094518680367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0.37114290816860507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6.548903601623957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7.6341029785478298E-3</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0.3481461794346874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9.706055190244367E-2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1.0132983380903626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9.7060551902442782E-2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0.24269588356284011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7.4684556614797639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3.8759072844173126E-2</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0.10704688462394074</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1.1175542294073733</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0.10704688462394074</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0.25485575144476158</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7.3047771855799164</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6.2232590682454951</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3.2303269786670974E-2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0.38079242571214689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0.10616208128409177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1.1083170085567549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0.10616208128409266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0.380792425712146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1.9314333342713041E-2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6.2232590682454951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2.8455562617369141</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0.33550458525186699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0.16120867050226506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1.682995560028218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0.16120867050226462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0.57823885839346456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0.23689743818873232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2.8455562617369141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pt idx="0">
                  <c:v>5.6072984749455337</c:v>
                </c:pt>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strCache>
            </c:strRef>
          </c:cat>
          <c:val>
            <c:numRef>
              <c:f>Sheet1!$K$2:$K$31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8.1261012723523862</c:v>
                </c:pt>
                <c:pt idx="25">
                  <c:v>#N/A</c:v>
                </c:pt>
                <c:pt idx="26">
                  <c:v>#N/A</c:v>
                </c:pt>
                <c:pt idx="27">
                  <c:v>#N/A</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0.35807486113929698</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0.37069535486447958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0.10334709342277471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1.078928936206986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0.10334709342277471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0.37069535486448046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4.8795413853982339E-2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8.3376482942907337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2.1840849270644114E-2</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0.34351058783349941</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9.5768183622153558E-2</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0.99980619730864895</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9.5768183622153558E-2</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0.31629345834908396</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6.1761047707740033</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0.34228412903776562</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0.14226418366788174</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1.4852178156305804</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0.14226418366788174</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0.24877794879889059</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8.9168965407907645</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0.34256783340756325</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0.1445386750603701</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1.5089631818255596</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0.14453867506037099</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2.5918837169085052E-2</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7.5451952541007064</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0.39616342103063751</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0.39839201078121267</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0.111068714017593</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1.1595415554712805</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0.111068714017593</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0.39839201078121356</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0.2085666035398539</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7.6101980567589269</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0.17126014257002264</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0.47911675501048379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0.13357416916806919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1.3944953019208697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0.13357416916806919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0.47911675501048467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6.6570014213912287E-2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7.3027285924943692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7.8143832062896594</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0.30742464415373494</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0.1365674040225624</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1.4257442474927196</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9.3265869884264774E-2</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9.043940895678821</c:v>
                </c:pt>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pt idx="0">
                  <c:v>8.9712473782123165</c:v>
                </c:pt>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0.37445158212447449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0.1711292148858492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1.7865646304672751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0.1711292148858492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0.16138796817952628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6.4897950721963662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5.9289102976418766</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0.621723285484447</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0.17665769241832141</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1.8442811485173065</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0.1766576924183223</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0.24183494211943923</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7.490561288698717</c:v>
                </c:pt>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pt idx="0">
                  <c:v>7.6494318498032987</c:v>
                </c:pt>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1.0867837843688832E-2</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0.57505058923441688</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0.16031980489789888</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1.6737159297146134</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0.10122478391547851</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6.6438934840883253</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pt idx="0">
                  <c:v>6.4700048614487109</c:v>
                </c:pt>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9.4164159118248492E-3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0.1221083254255948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1.274793526263041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0.12210832542559658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0.11189836470096104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8.7355571023183582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0.45275725727305804</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0.12852701069261219</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1.3418036862745941</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0.12852701069261308</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0.21873750750087595</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5.2562229891457379</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pt idx="0">
                  <c:v>8.79508950300146</c:v>
                </c:pt>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pt idx="0">
                  <c:v>8.5037274700386902</c:v>
                </c:pt>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pt idx="0">
                  <c:v>6.9825383714005786</c:v>
                </c:pt>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pt idx="0">
                  <c:v>6.5702842430063138</c:v>
                </c:pt>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pt idx="0">
                  <c:v>9.5247645789162032</c:v>
                </c:pt>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0.45615813325991361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0.2184539125192595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2.2806277335780267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8.1613618205375715E-2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7.5051888750518891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0.2127610691120756</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0.12370338243247847</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1.2914456942401751</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0.12370338243247758</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0.12860163143542636</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6.2885210761897321</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pt idx="0">
                  <c:v>4.9667723248442446</c:v>
                </c:pt>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pt idx="0">
                  <c:v>5.1427521137115546</c:v>
                </c:pt>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pt idx="0">
                  <c:v>3.1776516804888701</c:v>
                </c:pt>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pt idx="0">
                  <c:v>8.8572460869453007</c:v>
                </c:pt>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pt idx="0">
                  <c:v>4.7970051671412</c:v>
                </c:pt>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Sheet1!$K$2:$K$36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9.3386642493835588</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0.22283170753979675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6.6165949051505635E-2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0.69076308446557633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6.6165949051505635E-2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0.23733042847423036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4.285285941534589E-2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9.2946716383221659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7.9010427725863863E-2</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9.3851911625296935E-2</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0.97980059058496849</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5.5166417600613471E-2</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9.3826568604449534</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0.2213767477121551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0.10858614018388302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1.1336238382259221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0.10858614018388213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0.24644598137699614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4.2764813264737214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Sheet1!$K$2:$K$35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8.2059971741064412</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3.6758271640096929E-2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9.836786535053843E-2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1.0269465042954096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9.8367865350539319E-2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0.18842526501918044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8.2059971741064412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pt idx="0">
                  <c:v>1.7559684887846529</c:v>
                </c:pt>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8.0612616356867228E-2</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0.35450465457143387</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9.8833247231263854E-2</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1.0318050248485386</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9.8833247231265631E-2</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0.31600698632667346</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7.8681658302098096</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BDD84-7D87-DE8B-FBA6-FB6DD8C4AA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90E6EA-C121-50AD-5BC2-18F231772CA6}"/>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E4EA312-8688-BC27-BCFD-6C689524F6C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F7BF6A-E481-CB1B-F4DF-3AD53070AC8D}"/>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0554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B83FD-B531-4E16-25DA-BB029B6EDF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A1DD61-5CEA-D06B-D9E2-A9199D3D00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E3EACF1-AB2F-5B94-722B-5FF26306145F}"/>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E4E2AB-242B-CD8F-D834-DB8C0674AC3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8968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78.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59393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RWV | Devon Partnership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59393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RWV | Devon Partnership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59393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RWV | Devon Partnership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59393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RWV | Devon Partnership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356507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RWV | Devon Partnership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86.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76.xml"/><Relationship Id="rId11" Type="http://schemas.openxmlformats.org/officeDocument/2006/relationships/slide" Target="slide14.xml"/><Relationship Id="rId5" Type="http://schemas.openxmlformats.org/officeDocument/2006/relationships/slide" Target="slide78.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79.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443198"/>
          </a:xfrm>
        </p:spPr>
        <p:txBody>
          <a:bodyPr/>
          <a:lstStyle/>
          <a:p>
            <a:r>
              <a:rPr lang="en-GB" sz="3200">
                <a:latin typeface="Arial" panose="020B0604020202020204" pitchFamily="34" charset="0"/>
                <a:cs typeface="Arial" panose="020B0604020202020204" pitchFamily="34" charset="0"/>
              </a:rPr>
              <a:t>Devon Partnership NHS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151236445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309892643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3306103386"/>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227577239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173513414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3637224292"/>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374551392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1555971462"/>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3031883440"/>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1841160071"/>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290395578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91719852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3423873524"/>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352018093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364018568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294778423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92427172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1822599453"/>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2331254876"/>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2535179169"/>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424460892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398758448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129702988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219044288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3718942612"/>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186619372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1402024128"/>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3908097644"/>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3788911191"/>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356523838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257264915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222013718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37256395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180750914"/>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236367732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300724730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74052534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111375599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30741509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1876687934"/>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315225134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393673057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362106967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201844925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376890829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322154586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105953138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207644353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257899483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2089064729"/>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2793630208"/>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1360154096"/>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274663399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416238290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164128821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41827381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6574736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295644528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2842755386"/>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343736262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295054223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294802411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427327029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261153942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247859965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98570347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269641816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264491166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242798708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116582810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111552050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342769167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3895637915"/>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1319323865"/>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3250437658"/>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251643525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238823362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103032311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90874627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3138019705"/>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2800502483"/>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3770857927"/>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1182600041"/>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203520118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4074503692"/>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305661414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3763917638"/>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1103780387"/>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2389081437"/>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631577416"/>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4208991344"/>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152401178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3015385516"/>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2038951481"/>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1461431739"/>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878465722"/>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2465302061"/>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4012294099"/>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608992937"/>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3396258346"/>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2177439317"/>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3266023278"/>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1615458082"/>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3465567315"/>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244411054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1279398627"/>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1796683620"/>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3976194171"/>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413466943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1810980314"/>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305741805"/>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759776893"/>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1212429289"/>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4190057519"/>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1213196282"/>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4008127654"/>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2562993652"/>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305250775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47204524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1945316021"/>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268423319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337849867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259982680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28728071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163938465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53885437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775281645"/>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301345575"/>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6138B-2385-8D08-2569-2525A1BE3A45}"/>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65EFC330-1A0C-45D5-4078-CE8D7C11AEC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8" name="organisation_info">
            <a:extLst>
              <a:ext uri="{FF2B5EF4-FFF2-40B4-BE49-F238E27FC236}">
                <a16:creationId xmlns:a16="http://schemas.microsoft.com/office/drawing/2014/main" id="{0F8BDC47-B6B4-3A7D-E7E3-E45B986458E5}"/>
              </a:ext>
            </a:extLst>
          </p:cNvPr>
          <p:cNvSpPr txBox="1">
            <a:spLocks/>
          </p:cNvSpPr>
          <p:nvPr/>
        </p:nvSpPr>
        <p:spPr>
          <a:xfrm>
            <a:off x="515938" y="1007621"/>
            <a:ext cx="11358988"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a:solidFill>
                  <a:prstClr val="black"/>
                </a:solidFill>
                <a:latin typeface="Arial"/>
              </a:rPr>
              <a:t>RWV Devon Partnership NHS Trust </a:t>
            </a:r>
            <a:r>
              <a:rPr lang="en-GB" sz="1400" b="0" dirty="0">
                <a:solidFill>
                  <a:prstClr val="black"/>
                </a:solidFill>
                <a:latin typeface="Arial"/>
              </a:rPr>
              <a:t>does not have any historical comparisons for Adult Mental Health Services due to a significant change in the sampling profile. </a:t>
            </a:r>
          </a:p>
        </p:txBody>
      </p:sp>
    </p:spTree>
    <p:extLst>
      <p:ext uri="{BB962C8B-B14F-4D97-AF65-F5344CB8AC3E}">
        <p14:creationId xmlns:p14="http://schemas.microsoft.com/office/powerpoint/2010/main" val="24802778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D96AE-B7E9-EE74-324D-5A5AFD85D75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701BE4FC-D0D1-ADBC-E2DE-DEC8C06DE5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8" name="organisation_info">
            <a:extLst>
              <a:ext uri="{FF2B5EF4-FFF2-40B4-BE49-F238E27FC236}">
                <a16:creationId xmlns:a16="http://schemas.microsoft.com/office/drawing/2014/main" id="{D58AA286-A6F4-40C6-1CAF-378624301D78}"/>
              </a:ext>
            </a:extLst>
          </p:cNvPr>
          <p:cNvSpPr txBox="1">
            <a:spLocks/>
          </p:cNvSpPr>
          <p:nvPr/>
        </p:nvSpPr>
        <p:spPr>
          <a:xfrm>
            <a:off x="515938" y="1007621"/>
            <a:ext cx="11358988"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a:solidFill>
                  <a:prstClr val="black"/>
                </a:solidFill>
                <a:latin typeface="Arial"/>
              </a:rPr>
              <a:t>RWV Devon Partnership NHS Trust </a:t>
            </a:r>
            <a:r>
              <a:rPr lang="en-GB" sz="1400" b="0" dirty="0">
                <a:solidFill>
                  <a:prstClr val="black"/>
                </a:solidFill>
                <a:latin typeface="Arial"/>
              </a:rPr>
              <a:t>does not have any historical comparisons for Older People’s Mental Health Services due to a significant change in the sampling profile. </a:t>
            </a:r>
          </a:p>
        </p:txBody>
      </p:sp>
    </p:spTree>
    <p:extLst>
      <p:ext uri="{BB962C8B-B14F-4D97-AF65-F5344CB8AC3E}">
        <p14:creationId xmlns:p14="http://schemas.microsoft.com/office/powerpoint/2010/main" val="32557357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78</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79</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018216"/>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13093126"/>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052019518"/>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Q10.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Q31. In the last 12 months, has your NHS mental health team supported you with your physical health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Q37. Do you feel the support provided meets your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5840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86</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extLst>
              <p:ext uri="{D42A27DB-BD31-4B8C-83A1-F6EECF244321}">
                <p14:modId xmlns:p14="http://schemas.microsoft.com/office/powerpoint/2010/main" val="3377840718"/>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Q12. Did you have to repeat your mental health history to your NHS mental health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10715</Words>
  <Application>Microsoft Office PowerPoint</Application>
  <PresentationFormat>Widescreen</PresentationFormat>
  <Paragraphs>1236</Paragraphs>
  <Slides>93</Slides>
  <Notes>29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93</vt:i4>
      </vt:variant>
    </vt:vector>
  </HeadingPairs>
  <TitlesOfParts>
    <vt:vector size="101" baseType="lpstr">
      <vt:lpstr>Aptos</vt:lpstr>
      <vt:lpstr>Aptos Display</vt:lpstr>
      <vt:lpstr>Arial</vt:lpstr>
      <vt:lpstr>Arial Black</vt:lpstr>
      <vt:lpstr>Calibri</vt:lpstr>
      <vt:lpstr>Calibri Light</vt:lpstr>
      <vt:lpstr>Office Theme</vt:lpstr>
      <vt:lpstr>Custom Design</vt:lpstr>
      <vt:lpstr>Devon Partnership NHS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PowerPoint Presentation</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2026-03-19T13:03:38Z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